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262" r:id="rId3"/>
    <p:sldId id="321" r:id="rId4"/>
    <p:sldId id="263" r:id="rId5"/>
    <p:sldId id="322" r:id="rId6"/>
    <p:sldId id="323" r:id="rId7"/>
    <p:sldId id="324" r:id="rId8"/>
    <p:sldId id="325" r:id="rId9"/>
    <p:sldId id="326" r:id="rId10"/>
    <p:sldId id="327" r:id="rId11"/>
    <p:sldId id="328" r:id="rId12"/>
    <p:sldId id="329" r:id="rId13"/>
    <p:sldId id="330" r:id="rId14"/>
    <p:sldId id="331" r:id="rId15"/>
    <p:sldId id="332" r:id="rId16"/>
    <p:sldId id="333" r:id="rId17"/>
    <p:sldId id="335" r:id="rId18"/>
    <p:sldId id="336" r:id="rId19"/>
    <p:sldId id="341" r:id="rId20"/>
    <p:sldId id="342" r:id="rId21"/>
    <p:sldId id="343" r:id="rId22"/>
    <p:sldId id="344" r:id="rId23"/>
    <p:sldId id="346" r:id="rId24"/>
    <p:sldId id="345" r:id="rId25"/>
    <p:sldId id="347" r:id="rId26"/>
    <p:sldId id="348" r:id="rId27"/>
    <p:sldId id="349" r:id="rId28"/>
    <p:sldId id="350" r:id="rId29"/>
    <p:sldId id="351" r:id="rId30"/>
    <p:sldId id="352" r:id="rId31"/>
    <p:sldId id="353" r:id="rId32"/>
    <p:sldId id="714" r:id="rId33"/>
    <p:sldId id="715" r:id="rId34"/>
    <p:sldId id="716" r:id="rId35"/>
    <p:sldId id="340" r:id="rId36"/>
    <p:sldId id="337" r:id="rId37"/>
    <p:sldId id="338" r:id="rId38"/>
    <p:sldId id="339" r:id="rId39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2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007033"/>
    <a:srgbClr val="00823B"/>
    <a:srgbClr val="1F497D"/>
    <a:srgbClr val="33889F"/>
    <a:srgbClr val="78953D"/>
    <a:srgbClr val="3389A1"/>
    <a:srgbClr val="399AB5"/>
    <a:srgbClr val="BF2E01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56" autoAdjust="0"/>
    <p:restoredTop sz="96821" autoAdjust="0"/>
  </p:normalViewPr>
  <p:slideViewPr>
    <p:cSldViewPr showGuides="1">
      <p:cViewPr varScale="1">
        <p:scale>
          <a:sx n="101" d="100"/>
          <a:sy n="101" d="100"/>
        </p:scale>
        <p:origin x="792" y="64"/>
      </p:cViewPr>
      <p:guideLst>
        <p:guide orient="horz" pos="816"/>
        <p:guide pos="2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3042" y="9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31D9270-7B54-4D7C-8DD4-CF63D88EDDCF}" type="datetimeFigureOut">
              <a:rPr lang="en-US" smtClean="0"/>
              <a:t>2021-05-03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FDDC0B2-0EBF-4904-9EF4-D04E58D10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136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291F084-C06D-49B0-B02F-18A6730B83F6}" type="datetimeFigureOut">
              <a:rPr lang="en-US"/>
              <a:pPr>
                <a:defRPr/>
              </a:pPr>
              <a:t>2021-05-03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D5EC535-FC31-4244-9C64-EE05A8ED5E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711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91400" y="5567834"/>
            <a:ext cx="1447800" cy="98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C:\lasso\My Dropbox\PerkWeb\PerkLogo2010-base-with-text-300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5718173"/>
            <a:ext cx="38862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0"/>
            <a:ext cx="7772400" cy="147002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797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64286" y="6304755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8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10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11" name="Picture 1" descr="C:\lasso\PerkFacilities\PerkWeb\images\logo-Queens.gif">
            <a:extLst>
              <a:ext uri="{FF2B5EF4-FFF2-40B4-BE49-F238E27FC236}">
                <a16:creationId xmlns:a16="http://schemas.microsoft.com/office/drawing/2014/main" id="{9DBD640B-EE7B-478B-B8A7-5BE978F2701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64286" y="6304755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9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10" name="Picture 1" descr="C:\lasso\PerkFacilities\PerkWeb\images\logo-Queens.gif">
            <a:extLst>
              <a:ext uri="{FF2B5EF4-FFF2-40B4-BE49-F238E27FC236}">
                <a16:creationId xmlns:a16="http://schemas.microsoft.com/office/drawing/2014/main" id="{DB4D7D58-9E3D-4557-B118-6CAB05737C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64286" y="6304755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95400"/>
            <a:ext cx="8229600" cy="483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Laboratory for Percutaneous Surgery (The Perk Lab) – Copyright © Queen’s University,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475D6290-06D0-4868-A6EB-0AF4BB68ED62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4" r:id="rId3"/>
    <p:sldLayoutId id="2147483765" r:id="rId4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cer.org/wiki/Documentation/Nightly/Training#Slicer4_Data_Loading_and_3D_Visualization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5"/>
          <p:cNvSpPr>
            <a:spLocks noGrp="1"/>
          </p:cNvSpPr>
          <p:nvPr>
            <p:ph type="subTitle" idx="1"/>
          </p:nvPr>
        </p:nvSpPr>
        <p:spPr>
          <a:xfrm>
            <a:off x="1371600" y="4498975"/>
            <a:ext cx="6400800" cy="6064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219200"/>
            <a:ext cx="8839200" cy="2743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CA" sz="6600" b="1" dirty="0"/>
              <a:t>3D Slicer</a:t>
            </a:r>
            <a:br>
              <a:rPr lang="en-CA" sz="5400" b="1" dirty="0"/>
            </a:br>
            <a:r>
              <a:rPr lang="en-CA" sz="5400" b="1" dirty="0">
                <a:solidFill>
                  <a:schemeClr val="accent1">
                    <a:lumMod val="75000"/>
                  </a:schemeClr>
                </a:solidFill>
              </a:rPr>
              <a:t>Registration Tutorial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4A974D-95EC-4035-82D9-0CD6C9BB2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343" y="76200"/>
            <a:ext cx="2406457" cy="121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39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2F91C-2411-4220-9BE6-629D4C5FB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 difference between images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B077EE-9885-4399-AD27-E20B02C0EA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50546F-5B1C-415F-906B-84EEC9666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F7D78-F8AD-4C2D-B326-36C2389D0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9798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021B59-2A23-4738-A26B-E5DE5E731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834" y="2385447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211DD1-AB87-4DBE-927B-BEBFC07C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985647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FF8D58-A5E0-45E6-9E43-1A014443A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599" y="302612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80F7FC-150E-4997-A34F-651F37833511}"/>
              </a:ext>
            </a:extLst>
          </p:cNvPr>
          <p:cNvSpPr txBox="1"/>
          <p:nvPr/>
        </p:nvSpPr>
        <p:spPr>
          <a:xfrm>
            <a:off x="4436182" y="3222766"/>
            <a:ext cx="3162732" cy="121233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Select the second volume, then change its lookup table to ‘</a:t>
            </a:r>
            <a:r>
              <a:rPr lang="en-US" sz="2400" b="1" dirty="0">
                <a:solidFill>
                  <a:schemeClr val="bg1"/>
                </a:solidFill>
              </a:rPr>
              <a:t>Green</a:t>
            </a:r>
            <a:r>
              <a:rPr lang="en-US" sz="2400" dirty="0">
                <a:solidFill>
                  <a:schemeClr val="bg1"/>
                </a:solidFill>
              </a:rPr>
              <a:t>’.</a:t>
            </a:r>
          </a:p>
        </p:txBody>
      </p:sp>
    </p:spTree>
    <p:extLst>
      <p:ext uri="{BB962C8B-B14F-4D97-AF65-F5344CB8AC3E}">
        <p14:creationId xmlns:p14="http://schemas.microsoft.com/office/powerpoint/2010/main" val="370542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B8C8E-45CB-4307-B111-01561D883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image using BRAINS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B5568C-F136-4C31-B89B-0C1C9A3CBE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11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A4E9D4-6A43-4F2A-998C-1BCB966F4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2C4592-06F4-4F32-A528-63FC4D498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1F367F-CD3B-4703-A9FC-BEB87A22462E}"/>
              </a:ext>
            </a:extLst>
          </p:cNvPr>
          <p:cNvSpPr txBox="1"/>
          <p:nvPr/>
        </p:nvSpPr>
        <p:spPr>
          <a:xfrm>
            <a:off x="5916256" y="2133600"/>
            <a:ext cx="2846744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Switch to the ‘</a:t>
            </a:r>
            <a:r>
              <a:rPr lang="en-US" sz="2400" b="1" dirty="0">
                <a:solidFill>
                  <a:schemeClr val="bg1"/>
                </a:solidFill>
              </a:rPr>
              <a:t>General Registration (BRAINS)</a:t>
            </a:r>
            <a:r>
              <a:rPr lang="en-US" sz="2400" dirty="0">
                <a:solidFill>
                  <a:schemeClr val="bg1"/>
                </a:solidFill>
              </a:rPr>
              <a:t>’ module.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A4C78F-6707-4F04-9E29-BC5864A8B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32715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BFF61-F3AA-4E77-AC43-C7604E3E6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057" y="43434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5A1943-DEC9-40DE-B7C4-020176C47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3434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323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E601A-2182-4851-A5BE-7371258F8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image using BRAINS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4E3262-0772-427E-882A-78A13FC9B0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12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05F127-92C6-4FB6-97A9-CDDDF9B7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306398-E88A-484C-9CD6-164300A20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A4DC41-28FD-4776-941A-16E7E4E7C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8194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41BB42-C179-4A8D-BA92-EBA3D4D53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119" y="300328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B094F3-E487-4C7B-A88E-D4EA1EC04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436" y="366368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AB31B4-62B4-4471-AB6C-E4769B542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281" y="4064137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4FE3EE-EF2B-4420-8BD5-010EA18C0CA4}"/>
              </a:ext>
            </a:extLst>
          </p:cNvPr>
          <p:cNvSpPr txBox="1"/>
          <p:nvPr/>
        </p:nvSpPr>
        <p:spPr>
          <a:xfrm>
            <a:off x="1482775" y="4999908"/>
            <a:ext cx="6102249" cy="1174745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Select </a:t>
            </a:r>
            <a:r>
              <a:rPr lang="en-US" sz="2400" b="1" dirty="0">
                <a:solidFill>
                  <a:schemeClr val="bg1"/>
                </a:solidFill>
              </a:rPr>
              <a:t>fixed and moving image volumes</a:t>
            </a:r>
            <a:r>
              <a:rPr lang="en-US" sz="2400" dirty="0">
                <a:solidFill>
                  <a:schemeClr val="bg1"/>
                </a:solidFill>
              </a:rPr>
              <a:t>, then create an </a:t>
            </a:r>
            <a:r>
              <a:rPr lang="en-US" sz="2400" b="1" dirty="0">
                <a:solidFill>
                  <a:schemeClr val="bg1"/>
                </a:solidFill>
              </a:rPr>
              <a:t>output linear transform</a:t>
            </a:r>
            <a:r>
              <a:rPr lang="en-US" sz="2400" dirty="0">
                <a:solidFill>
                  <a:schemeClr val="bg1"/>
                </a:solidFill>
              </a:rPr>
              <a:t>. Name it ‘</a:t>
            </a:r>
            <a:r>
              <a:rPr lang="en-US" sz="2400" b="1" dirty="0">
                <a:solidFill>
                  <a:schemeClr val="bg1"/>
                </a:solidFill>
              </a:rPr>
              <a:t>MRBrainTumor2ToMRBrainTumor1Transform</a:t>
            </a:r>
            <a:r>
              <a:rPr lang="en-US" sz="2400" dirty="0">
                <a:solidFill>
                  <a:schemeClr val="bg1"/>
                </a:solidFill>
              </a:rPr>
              <a:t>’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612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F3C67-DFA8-467D-A8B0-B65B1E7E6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image using BRAINS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F9CA6A-1B06-4C0E-A6B3-DBE7726486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13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3496EB-3610-4C5B-8D75-C0815CFC6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35ADD2-4F0A-47A7-9E3C-6E4253290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D0D7FB-828B-471C-8781-8F47AF9EDA66}"/>
              </a:ext>
            </a:extLst>
          </p:cNvPr>
          <p:cNvSpPr txBox="1"/>
          <p:nvPr/>
        </p:nvSpPr>
        <p:spPr>
          <a:xfrm>
            <a:off x="6098762" y="1742813"/>
            <a:ext cx="2511838" cy="189928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Scroll down in the module. Select the ‘</a:t>
            </a:r>
            <a:r>
              <a:rPr lang="en-US" sz="2400" b="1" dirty="0">
                <a:solidFill>
                  <a:schemeClr val="bg1"/>
                </a:solidFill>
              </a:rPr>
              <a:t>Rigid (6 DOF)</a:t>
            </a:r>
            <a:r>
              <a:rPr lang="en-US" sz="2400" dirty="0">
                <a:solidFill>
                  <a:schemeClr val="bg1"/>
                </a:solidFill>
              </a:rPr>
              <a:t>’ registration phase, then click </a:t>
            </a:r>
            <a:r>
              <a:rPr lang="en-US" sz="2400" b="1" dirty="0">
                <a:solidFill>
                  <a:schemeClr val="bg1"/>
                </a:solidFill>
              </a:rPr>
              <a:t>Apply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2B11C6-7D36-4BA0-AB49-C23F1D416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72669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0502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E153B-6465-47C4-B096-6DA098880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" y="0"/>
            <a:ext cx="9052560" cy="1143000"/>
          </a:xfrm>
        </p:spPr>
        <p:txBody>
          <a:bodyPr/>
          <a:lstStyle/>
          <a:p>
            <a:r>
              <a:rPr lang="en-US" dirty="0"/>
              <a:t>Deformable registration using BRAINS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3CC68A-89A6-45A5-A016-535A231EE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05031E-C141-4A59-AFC3-A053BA932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AB354-450C-4F51-B1E9-6F9640BE5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C5FEAF-E22E-407C-9101-0522F9307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5908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6672C2-23E1-480B-99BA-E1ECDCE9E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98729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C35ADF-3E8C-41E1-802A-4E59A636B3E2}"/>
              </a:ext>
            </a:extLst>
          </p:cNvPr>
          <p:cNvSpPr txBox="1"/>
          <p:nvPr/>
        </p:nvSpPr>
        <p:spPr>
          <a:xfrm>
            <a:off x="4343400" y="3014734"/>
            <a:ext cx="3751502" cy="1557266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Create new </a:t>
            </a:r>
            <a:r>
              <a:rPr lang="en-US" sz="2400" dirty="0" err="1">
                <a:solidFill>
                  <a:schemeClr val="bg1"/>
                </a:solidFill>
              </a:rPr>
              <a:t>BSpline</a:t>
            </a:r>
            <a:r>
              <a:rPr lang="en-US" sz="2400" dirty="0">
                <a:solidFill>
                  <a:schemeClr val="bg1"/>
                </a:solidFill>
              </a:rPr>
              <a:t> transform with the name ‘</a:t>
            </a:r>
            <a:r>
              <a:rPr lang="en-US" sz="2400" b="1" dirty="0">
                <a:solidFill>
                  <a:schemeClr val="bg1"/>
                </a:solidFill>
              </a:rPr>
              <a:t>MRBrainTumor2ToMRBrainTumor1BSplineTransform</a:t>
            </a:r>
            <a:r>
              <a:rPr lang="en-US" sz="2400" dirty="0">
                <a:solidFill>
                  <a:schemeClr val="bg1"/>
                </a:solidFill>
              </a:rPr>
              <a:t>’.</a:t>
            </a:r>
          </a:p>
        </p:txBody>
      </p:sp>
    </p:spTree>
    <p:extLst>
      <p:ext uri="{BB962C8B-B14F-4D97-AF65-F5344CB8AC3E}">
        <p14:creationId xmlns:p14="http://schemas.microsoft.com/office/powerpoint/2010/main" val="1695571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8FCD7-E407-4144-AA1A-0DBF23512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" y="0"/>
            <a:ext cx="9052560" cy="1143000"/>
          </a:xfrm>
        </p:spPr>
        <p:txBody>
          <a:bodyPr/>
          <a:lstStyle/>
          <a:p>
            <a:r>
              <a:rPr lang="en-US" dirty="0"/>
              <a:t>Deformable registration using BRAINS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24475C-3106-4A76-AE51-8F645A2AA4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3DD3DA-F739-4EE8-9F27-5DDDC07D3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9CA7C7-1D20-4A37-A4D8-29E46C4DE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B6FE7A-4C0A-4738-8529-1BC4646A7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3622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804788-B66E-4B4C-9A0D-DF4270BB1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06212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C51208-F2A1-4030-95E1-7E5EC23AB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027" y="38862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004510-E6CD-43E7-8C2B-A34ACC413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901" y="4339204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FD023D-4815-4BC8-8F55-25D7405EA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745" y="5481065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0E209C-6AEB-40B4-8D43-86F6B197FAD2}"/>
              </a:ext>
            </a:extLst>
          </p:cNvPr>
          <p:cNvSpPr txBox="1"/>
          <p:nvPr/>
        </p:nvSpPr>
        <p:spPr>
          <a:xfrm>
            <a:off x="4343400" y="2503438"/>
            <a:ext cx="3751502" cy="230832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Deselect linear transform and Rigid (6 DOF) phase. Select the linear transform as </a:t>
            </a:r>
            <a:r>
              <a:rPr lang="en-US" sz="2400" b="1" dirty="0">
                <a:solidFill>
                  <a:schemeClr val="bg1"/>
                </a:solidFill>
              </a:rPr>
              <a:t>Initialization transform</a:t>
            </a:r>
            <a:r>
              <a:rPr lang="en-US" sz="2400" dirty="0">
                <a:solidFill>
                  <a:schemeClr val="bg1"/>
                </a:solidFill>
              </a:rPr>
              <a:t>, check ‘</a:t>
            </a:r>
            <a:r>
              <a:rPr lang="en-US" sz="2400" b="1" dirty="0" err="1">
                <a:solidFill>
                  <a:schemeClr val="bg1"/>
                </a:solidFill>
              </a:rPr>
              <a:t>BSpline</a:t>
            </a:r>
            <a:r>
              <a:rPr lang="en-US" sz="2400" b="1" dirty="0">
                <a:solidFill>
                  <a:schemeClr val="bg1"/>
                </a:solidFill>
              </a:rPr>
              <a:t> (&gt;27 DOF)</a:t>
            </a:r>
            <a:r>
              <a:rPr lang="en-US" sz="2400" dirty="0">
                <a:solidFill>
                  <a:schemeClr val="bg1"/>
                </a:solidFill>
              </a:rPr>
              <a:t>’, then click Apply.</a:t>
            </a:r>
          </a:p>
        </p:txBody>
      </p:sp>
    </p:spTree>
    <p:extLst>
      <p:ext uri="{BB962C8B-B14F-4D97-AF65-F5344CB8AC3E}">
        <p14:creationId xmlns:p14="http://schemas.microsoft.com/office/powerpoint/2010/main" val="24948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868D8-DA7F-4BCB-B78B-6A82A1E56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" y="0"/>
            <a:ext cx="9052560" cy="1143000"/>
          </a:xfrm>
        </p:spPr>
        <p:txBody>
          <a:bodyPr/>
          <a:lstStyle/>
          <a:p>
            <a:r>
              <a:rPr lang="en-US" dirty="0"/>
              <a:t>Deformable registration using BRAINS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FA8295-0AD1-4C5B-A399-F5C1465172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16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356C7E-A61D-4AC8-8AD8-E0ED64E56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4787A-4A18-4D93-9AAA-F6FDAAB64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5BE44E-6634-415A-AEF8-24EC4F88B4D2}"/>
              </a:ext>
            </a:extLst>
          </p:cNvPr>
          <p:cNvSpPr txBox="1"/>
          <p:nvPr/>
        </p:nvSpPr>
        <p:spPr>
          <a:xfrm>
            <a:off x="990600" y="2600642"/>
            <a:ext cx="2863181" cy="1937465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Note that you can do both phases at the same time.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See how well the two images now match.</a:t>
            </a:r>
          </a:p>
        </p:txBody>
      </p:sp>
    </p:spTree>
    <p:extLst>
      <p:ext uri="{BB962C8B-B14F-4D97-AF65-F5344CB8AC3E}">
        <p14:creationId xmlns:p14="http://schemas.microsoft.com/office/powerpoint/2010/main" val="467999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2461D-8175-46FA-AB0E-94A09C774D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17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560FE1-BF6E-4083-B7DB-06465193E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787081-F0F7-4C97-9D6F-E6023BBE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" y="76200"/>
            <a:ext cx="9052560" cy="1561368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Part 2:</a:t>
            </a:r>
            <a:br>
              <a:rPr lang="en-US" dirty="0"/>
            </a:br>
            <a:r>
              <a:rPr lang="en-US" dirty="0"/>
              <a:t>Fiducial-based registration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B02C7-7C9E-4D44-8610-B4AA86A6B0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967" t="13636" r="3617" b="5855"/>
          <a:stretch/>
        </p:blipFill>
        <p:spPr>
          <a:xfrm>
            <a:off x="2540103" y="1750175"/>
            <a:ext cx="3987592" cy="4386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072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409F0-4025-4BD0-90CF-17913C7CD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Restart workflow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C1CCDF-5642-4E00-A777-110BA79DF4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18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D748F1-8C1C-4BEC-89F5-E928F568C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F9C2F-43F7-489C-AF99-CBF64817D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DCCE9E-8C5C-42DD-ACC1-E2664DC88FEF}"/>
              </a:ext>
            </a:extLst>
          </p:cNvPr>
          <p:cNvSpPr txBox="1"/>
          <p:nvPr/>
        </p:nvSpPr>
        <p:spPr>
          <a:xfrm>
            <a:off x="5874557" y="1718608"/>
            <a:ext cx="2644100" cy="193899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Close the scene (see File menu), and load the two sample brain tumor images once more.</a:t>
            </a:r>
          </a:p>
        </p:txBody>
      </p:sp>
    </p:spTree>
    <p:extLst>
      <p:ext uri="{BB962C8B-B14F-4D97-AF65-F5344CB8AC3E}">
        <p14:creationId xmlns:p14="http://schemas.microsoft.com/office/powerpoint/2010/main" val="881526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9C918-D40D-4F40-91CE-01179CA4F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to 3D only layout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BCB8EE-53BA-4E47-85A8-D74F702BC6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19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4B2C0-AA43-4ABE-BF6A-25F990A7C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D2DEAD-09E5-48DB-B5F3-F36D710EE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966551"/>
            <a:ext cx="7557025" cy="52056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9B9075-B8ED-41CB-AC54-0E9E5D17D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327151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DAE73C-C7EB-4C5E-A93F-9FE905B11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5908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589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8B0EFC-F2C3-4260-A743-3055C0D6E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44976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Please finish the ‘Data loading and visualization’ tutorial before starting this one:</a:t>
            </a:r>
            <a:br>
              <a:rPr lang="en-US" dirty="0">
                <a:highlight>
                  <a:srgbClr val="FFFF00"/>
                </a:highlight>
              </a:rPr>
            </a:br>
            <a:r>
              <a:rPr lang="en-US" sz="2400" dirty="0">
                <a:hlinkClick r:id="rId2"/>
              </a:rPr>
              <a:t>https://www.slicer.org/wiki/Documentation/Nightly/Training#Slicer4_Data_Loading_and_3D_Visualization</a:t>
            </a:r>
            <a:r>
              <a:rPr lang="en-US" sz="2400" dirty="0"/>
              <a:t> </a:t>
            </a:r>
          </a:p>
          <a:p>
            <a:pPr>
              <a:spcAft>
                <a:spcPts val="1200"/>
              </a:spcAft>
            </a:pPr>
            <a:r>
              <a:rPr lang="en-US" dirty="0"/>
              <a:t>Install the </a:t>
            </a:r>
            <a:r>
              <a:rPr lang="en-US" dirty="0" err="1"/>
              <a:t>SegmentRegistration</a:t>
            </a:r>
            <a:r>
              <a:rPr lang="en-US" dirty="0"/>
              <a:t> and </a:t>
            </a:r>
            <a:r>
              <a:rPr lang="en-US" dirty="0" err="1"/>
              <a:t>SlicerElastix</a:t>
            </a:r>
            <a:r>
              <a:rPr lang="en-US" dirty="0"/>
              <a:t> extensions from the Extension Manager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CED072-EF97-4A9E-8D16-347C23013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252BD-8B12-4836-8A8F-11F53FC5D2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</a:t>
            </a:fld>
            <a:r>
              <a:rPr lang="en-US" dirty="0"/>
              <a:t> -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FAFBE-DB00-41E8-BA68-E87CEDBDE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</p:spTree>
    <p:extLst>
      <p:ext uri="{BB962C8B-B14F-4D97-AF65-F5344CB8AC3E}">
        <p14:creationId xmlns:p14="http://schemas.microsoft.com/office/powerpoint/2010/main" val="3973800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F2483-35A9-4E1B-BC28-F747F7ABD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to Volume Rendering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EA64A1-5471-4FEC-A73F-A272BB7559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C5A8F5-0351-4179-ABFD-2EAFD0BE9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069D52-8457-473E-AD4C-CC56D15DD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9DBF62-F2CE-44AF-8603-8C86014B6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32715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B217F1-0B90-41BE-AF16-70F1C8067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681" y="3296671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9326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C7F16-C3B5-4798-AE3D-3C7DDE0F9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brain MRI in 3D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82035B-3982-499E-BEE7-B07F767C7F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21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3961D4-7C69-49E3-A816-32836D2F5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19EEBC-C940-49F1-8713-BF7E2DBEE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9DF5DC-B93E-46A5-ACC0-84676BF2E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38" y="2407404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64061D-360F-4822-8685-7496FEC07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066" y="2952749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227AA4-5C04-46AE-B7E8-B9A116F09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572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49B23B-E48F-42B3-9A91-BB543DF4314F}"/>
              </a:ext>
            </a:extLst>
          </p:cNvPr>
          <p:cNvSpPr txBox="1"/>
          <p:nvPr/>
        </p:nvSpPr>
        <p:spPr>
          <a:xfrm>
            <a:off x="2895600" y="914400"/>
            <a:ext cx="5667864" cy="117930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the eye icon to show MRBrainTumor1, then click the preset selector and choose MR-Default on the bottom.</a:t>
            </a:r>
          </a:p>
        </p:txBody>
      </p:sp>
    </p:spTree>
    <p:extLst>
      <p:ext uri="{BB962C8B-B14F-4D97-AF65-F5344CB8AC3E}">
        <p14:creationId xmlns:p14="http://schemas.microsoft.com/office/powerpoint/2010/main" val="1960071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DCD4A-0107-4482-9F3A-683420B81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brain MRI in 3D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31410-EDD0-401B-9C4D-15B6DD15CF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22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337CA1-CA40-4D70-9FB7-48AA14DA5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0743E8-9884-4A70-A6AD-E9B9D67CD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D55ED0-81E1-4C57-88F5-88E0C18018AC}"/>
              </a:ext>
            </a:extLst>
          </p:cNvPr>
          <p:cNvSpPr txBox="1"/>
          <p:nvPr/>
        </p:nvSpPr>
        <p:spPr>
          <a:xfrm>
            <a:off x="3124200" y="912127"/>
            <a:ext cx="5667864" cy="1602473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Make sure VTK GPU Ray Casting is the active rendering mode if your computer has a GPU.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Adjust the Shift slider to optimize display.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20D379-51BD-4323-8D6A-1C78F663A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3" y="3452247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B711F6-AF8A-4591-BC9D-86B2667AF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737" y="310862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2485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DCD4A-0107-4482-9F3A-683420B81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brain MRI in 3D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31410-EDD0-401B-9C4D-15B6DD15CF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23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337CA1-CA40-4D70-9FB7-48AA14DA5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0743E8-9884-4A70-A6AD-E9B9D67CD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966551"/>
            <a:ext cx="7557025" cy="52056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D55ED0-81E1-4C57-88F5-88E0C18018AC}"/>
              </a:ext>
            </a:extLst>
          </p:cNvPr>
          <p:cNvSpPr txBox="1"/>
          <p:nvPr/>
        </p:nvSpPr>
        <p:spPr>
          <a:xfrm>
            <a:off x="3124200" y="912127"/>
            <a:ext cx="5667864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Optionally set the GPU memory size, and switch to Normal quality and enable Surface smoothing if your computer is fast enough.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20D379-51BD-4323-8D6A-1C78F663A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6576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B711F6-AF8A-4591-BC9D-86B2667AF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814" y="384535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412792-CBEC-44E4-BFC6-DD6F3F91B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191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FB48C5-FCB4-4368-AA2B-16B86D877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078" y="481609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EF7A34-F58A-450D-878C-622A4C348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301" y="402310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4141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64946-97AD-4B92-AC13-7B22D5FA3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 first set of fiducials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D56E42-1A5F-42F0-AF1B-1C8851600A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0CF2F6-5B26-4266-A526-C9FF7DC41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AAE7AE-486C-4A1E-B2BA-9D45B7D31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E74DCA-4A87-4D15-A93D-4593EA4A2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204" y="1334899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FEFE8D-869F-4C14-A929-D76B91F53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506" y="402729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F1D96B-3B23-4921-9161-D6F327763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251" y="4056033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21EA49-202C-4785-889F-E64AB7BED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034" y="4016317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E6D8EC-ABDE-4285-A9B4-BEE64A57A430}"/>
              </a:ext>
            </a:extLst>
          </p:cNvPr>
          <p:cNvSpPr txBox="1"/>
          <p:nvPr/>
        </p:nvSpPr>
        <p:spPr>
          <a:xfrm>
            <a:off x="789559" y="1811150"/>
            <a:ext cx="3348489" cy="3379617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Use the Create-and-Place fiducials button on the toolbar to place fiducials.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Place fiducials in the following order:</a:t>
            </a:r>
          </a:p>
          <a:p>
            <a:pPr marL="457200" indent="-457200">
              <a:buAutoNum type="arabicPeriod"/>
              <a:defRPr/>
            </a:pPr>
            <a:r>
              <a:rPr lang="en-US" sz="2400" dirty="0">
                <a:solidFill>
                  <a:schemeClr val="bg1"/>
                </a:solidFill>
              </a:rPr>
              <a:t>Corner of right eye (which is on the left)</a:t>
            </a:r>
          </a:p>
          <a:p>
            <a:pPr marL="457200" indent="-457200">
              <a:buAutoNum type="arabicPeriod"/>
              <a:defRPr/>
            </a:pPr>
            <a:r>
              <a:rPr lang="en-US" sz="2400" dirty="0">
                <a:solidFill>
                  <a:schemeClr val="bg1"/>
                </a:solidFill>
              </a:rPr>
              <a:t>Bridge of the nose</a:t>
            </a:r>
          </a:p>
          <a:p>
            <a:pPr marL="457200" indent="-457200">
              <a:buAutoNum type="arabicPeriod"/>
              <a:defRPr/>
            </a:pPr>
            <a:r>
              <a:rPr lang="en-US" sz="2400" dirty="0">
                <a:solidFill>
                  <a:schemeClr val="bg1"/>
                </a:solidFill>
              </a:rPr>
              <a:t>Corner of left eye</a:t>
            </a:r>
          </a:p>
        </p:txBody>
      </p:sp>
    </p:spTree>
    <p:extLst>
      <p:ext uri="{BB962C8B-B14F-4D97-AF65-F5344CB8AC3E}">
        <p14:creationId xmlns:p14="http://schemas.microsoft.com/office/powerpoint/2010/main" val="78151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64946-97AD-4B92-AC13-7B22D5FA3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 first set of fiducials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D56E42-1A5F-42F0-AF1B-1C8851600A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0CF2F6-5B26-4266-A526-C9FF7DC41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AAE7AE-486C-4A1E-B2BA-9D45B7D31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966551"/>
            <a:ext cx="7557025" cy="52056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21EA49-202C-4785-889F-E64AB7BED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396" y="3923655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E6D8EC-ABDE-4285-A9B4-BEE64A57A430}"/>
              </a:ext>
            </a:extLst>
          </p:cNvPr>
          <p:cNvSpPr txBox="1"/>
          <p:nvPr/>
        </p:nvSpPr>
        <p:spPr>
          <a:xfrm>
            <a:off x="789559" y="1811150"/>
            <a:ext cx="3348489" cy="1569660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Place two more fiducials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4. Where the top of the right ear meets the head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5. Same for left ear</a:t>
            </a:r>
          </a:p>
        </p:txBody>
      </p:sp>
    </p:spTree>
    <p:extLst>
      <p:ext uri="{BB962C8B-B14F-4D97-AF65-F5344CB8AC3E}">
        <p14:creationId xmlns:p14="http://schemas.microsoft.com/office/powerpoint/2010/main" val="40861945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83EDE-F0F5-48EE-AB4B-D2631E48C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second set of fiducials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A1C491-DAFF-483C-9A99-151EC7ED8A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26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7FF9D5-CBF1-4DB9-A919-ABE6CB443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6D0564-089F-49E4-A75F-8E7E18D41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18C03E-5303-4510-B206-C3C5FD96F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953" y="1350397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086655-A358-49EC-8674-9374A990F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42290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EC0613-94DC-462A-B368-909572662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957" y="2693153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22E33F-39BC-4FE3-B6A4-66D3A33FAFB5}"/>
              </a:ext>
            </a:extLst>
          </p:cNvPr>
          <p:cNvSpPr txBox="1"/>
          <p:nvPr/>
        </p:nvSpPr>
        <p:spPr>
          <a:xfrm>
            <a:off x="4578458" y="3057435"/>
            <a:ext cx="3348489" cy="1569660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Switch to the </a:t>
            </a:r>
            <a:r>
              <a:rPr lang="en-US" sz="2400" b="1" dirty="0">
                <a:solidFill>
                  <a:schemeClr val="bg1"/>
                </a:solidFill>
              </a:rPr>
              <a:t>Markups</a:t>
            </a:r>
            <a:r>
              <a:rPr lang="en-US" sz="2400" dirty="0">
                <a:solidFill>
                  <a:schemeClr val="bg1"/>
                </a:solidFill>
              </a:rPr>
              <a:t> module using the toolbar. Create a new fiducial list for the second set.</a:t>
            </a:r>
          </a:p>
        </p:txBody>
      </p:sp>
    </p:spTree>
    <p:extLst>
      <p:ext uri="{BB962C8B-B14F-4D97-AF65-F5344CB8AC3E}">
        <p14:creationId xmlns:p14="http://schemas.microsoft.com/office/powerpoint/2010/main" val="2132598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6AF40-B93C-401E-8080-61377DC63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 second set of fiducials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F232C-CC8C-44A9-AE23-7DEED585E3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27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9A1939-267C-4760-8160-6B413EAFE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DC06D2-017D-4002-A64F-4F60B8308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966551"/>
            <a:ext cx="7557025" cy="52056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745939-3CF5-4D09-9094-A7E1E5D70D14}"/>
              </a:ext>
            </a:extLst>
          </p:cNvPr>
          <p:cNvSpPr txBox="1"/>
          <p:nvPr/>
        </p:nvSpPr>
        <p:spPr>
          <a:xfrm>
            <a:off x="1271271" y="3505200"/>
            <a:ext cx="6525258" cy="3046988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Hide MRBrainTumor1, switch to MRBrainTumor2, show it and set up display, then place the second set of fiducials the same way:</a:t>
            </a:r>
          </a:p>
          <a:p>
            <a:pPr marL="457200" indent="-457200">
              <a:buAutoNum type="arabicPeriod"/>
              <a:defRPr/>
            </a:pPr>
            <a:r>
              <a:rPr lang="en-US" sz="2400" dirty="0">
                <a:solidFill>
                  <a:schemeClr val="bg1"/>
                </a:solidFill>
              </a:rPr>
              <a:t>Corner of right eye (which is on the left)</a:t>
            </a:r>
          </a:p>
          <a:p>
            <a:pPr marL="457200" indent="-457200">
              <a:buAutoNum type="arabicPeriod"/>
              <a:defRPr/>
            </a:pPr>
            <a:r>
              <a:rPr lang="en-US" sz="2400" dirty="0">
                <a:solidFill>
                  <a:schemeClr val="bg1"/>
                </a:solidFill>
              </a:rPr>
              <a:t>Bridge of the nose</a:t>
            </a:r>
          </a:p>
          <a:p>
            <a:pPr marL="457200" indent="-457200">
              <a:buAutoNum type="arabicPeriod"/>
              <a:defRPr/>
            </a:pPr>
            <a:r>
              <a:rPr lang="en-US" sz="2400" dirty="0">
                <a:solidFill>
                  <a:schemeClr val="bg1"/>
                </a:solidFill>
              </a:rPr>
              <a:t>Corner of left eye</a:t>
            </a:r>
          </a:p>
          <a:p>
            <a:pPr marL="457200" indent="-457200">
              <a:buAutoNum type="arabicPeriod"/>
              <a:defRPr/>
            </a:pPr>
            <a:r>
              <a:rPr lang="en-US" sz="2400" dirty="0">
                <a:solidFill>
                  <a:schemeClr val="bg1"/>
                </a:solidFill>
              </a:rPr>
              <a:t>Where the top of the right ear meets the head</a:t>
            </a:r>
          </a:p>
          <a:p>
            <a:pPr marL="457200" indent="-457200">
              <a:buAutoNum type="arabicPeriod"/>
              <a:defRPr/>
            </a:pPr>
            <a:r>
              <a:rPr lang="en-US" sz="2400" dirty="0">
                <a:solidFill>
                  <a:schemeClr val="bg1"/>
                </a:solidFill>
              </a:rPr>
              <a:t>Same for left ear</a:t>
            </a:r>
          </a:p>
        </p:txBody>
      </p:sp>
    </p:spTree>
    <p:extLst>
      <p:ext uri="{BB962C8B-B14F-4D97-AF65-F5344CB8AC3E}">
        <p14:creationId xmlns:p14="http://schemas.microsoft.com/office/powerpoint/2010/main" val="3413346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ACEF1-A1BF-4474-A487-2C0E1AEA4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to Fiducial Registration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AE6B67-200B-40FF-B1DC-A1C37688CA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28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416080-EC96-4D8D-A7AF-B34BBCAF0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16E2DF-0537-4130-A5A7-AEAFAEF7053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3488" y="936908"/>
            <a:ext cx="7557025" cy="5463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6DFA4F-5E61-4465-831B-EBB52CAF5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2954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8724D6-0BE7-4786-B98D-E680E9E6C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762" y="4312404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F84975-F9F3-4907-975D-2C69EFD60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737" y="560176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DD2915-FDB7-4E24-8308-1A84215DE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882" y="585685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A988B0-6361-4BF4-A146-56A40E71C45D}"/>
              </a:ext>
            </a:extLst>
          </p:cNvPr>
          <p:cNvSpPr txBox="1"/>
          <p:nvPr/>
        </p:nvSpPr>
        <p:spPr>
          <a:xfrm>
            <a:off x="4630767" y="1828800"/>
            <a:ext cx="3217833" cy="230832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Note that the Landmark Registration module can do the same task in a different way, as well as the Fiducial Registration Wizard in </a:t>
            </a:r>
            <a:r>
              <a:rPr lang="en-US" sz="2400" dirty="0" err="1">
                <a:solidFill>
                  <a:schemeClr val="bg1"/>
                </a:solidFill>
              </a:rPr>
              <a:t>SlicerIGT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1647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EC92B-7CD2-4DE8-A63D-68FB2C6DB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 fiducial registration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A938AF-5D61-43C4-A264-A4C4D564C7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29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F1C5E3-8099-42ED-99E8-9B61E1E2F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C4CF91-3A40-4500-AE49-EAA8ADC79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6698C6-268D-4472-9803-388BE1DD5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8194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C5D722-98DC-4272-A4BE-794F3BB40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346" y="2991494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68B3E0-2C0A-4911-9D3C-F381F7DF9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868" y="316585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9AEED0-9A7A-4482-9925-4816D4F18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247" y="335748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6E690A-854C-4532-9747-C0C896465577}"/>
              </a:ext>
            </a:extLst>
          </p:cNvPr>
          <p:cNvSpPr txBox="1"/>
          <p:nvPr/>
        </p:nvSpPr>
        <p:spPr>
          <a:xfrm>
            <a:off x="4949220" y="3057435"/>
            <a:ext cx="2606965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Make the marked selections and click Apply.</a:t>
            </a:r>
          </a:p>
        </p:txBody>
      </p:sp>
    </p:spTree>
    <p:extLst>
      <p:ext uri="{BB962C8B-B14F-4D97-AF65-F5344CB8AC3E}">
        <p14:creationId xmlns:p14="http://schemas.microsoft.com/office/powerpoint/2010/main" val="751221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2461D-8175-46FA-AB0E-94A09C774D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560FE1-BF6E-4083-B7DB-06465193E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787081-F0F7-4C97-9D6F-E6023BBE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" y="76200"/>
            <a:ext cx="9052560" cy="1561368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Part 1:</a:t>
            </a:r>
            <a:br>
              <a:rPr lang="en-US" dirty="0"/>
            </a:br>
            <a:r>
              <a:rPr lang="en-US" dirty="0"/>
              <a:t>Image-based registration with BRAINS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7FFD07-D430-484B-9DCB-FB7CBF5EA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1655788"/>
            <a:ext cx="7557025" cy="4364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48032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B9B74-3637-4324-80AF-A47635B6D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transform on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D31607-C60C-4AA2-8A48-23627525C4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FD6FEF-64A8-419B-ADB1-F11555BA0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CA4A40-0898-4CF4-B6B8-14046FEB1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966551"/>
            <a:ext cx="7557025" cy="52056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258FCE-DFBF-4115-8476-6022B5C5034A}"/>
              </a:ext>
            </a:extLst>
          </p:cNvPr>
          <p:cNvSpPr txBox="1"/>
          <p:nvPr/>
        </p:nvSpPr>
        <p:spPr>
          <a:xfrm>
            <a:off x="304800" y="4114800"/>
            <a:ext cx="4711230" cy="1929968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Switch back to Four-Up layout and show both volumes. Go to Data module. Double-click the transforms column for MRBrainTumor2, then select the just created transform.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0670EF-E718-47DB-AE77-0327A4AE3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349107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6FE8F0-74C8-4407-A1A2-A63218CE6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327151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063FB7-36D7-4E96-A18F-B180CD6D1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75" y="280396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C2945A-B370-4C1F-B45B-8F2F4FACE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312" y="3003341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6507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E9879-3EBF-44B7-8D6F-50D82EBE7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two images are now aligned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3F7692-3406-415A-A4C3-A5458D9B9A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31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CE88A-D69A-40CE-B8C3-8DA07CCD4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6B1BA-D847-4F8F-AE2A-98D26ADA5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7794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4000" dirty="0">
                <a:latin typeface="+mj-lt"/>
                <a:cs typeface="+mj-cs"/>
              </a:rPr>
              <a:t>Segment Registration</a:t>
            </a:r>
            <a:endParaRPr lang="en-CA" sz="4000" dirty="0">
              <a:latin typeface="+mj-lt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94" y="767175"/>
            <a:ext cx="8479813" cy="5399849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F7BA440-16DD-4ECB-A84E-BBF5B87E3724}"/>
              </a:ext>
            </a:extLst>
          </p:cNvPr>
          <p:cNvSpPr txBox="1">
            <a:spLocks/>
          </p:cNvSpPr>
          <p:nvPr/>
        </p:nvSpPr>
        <p:spPr bwMode="auto">
          <a:xfrm>
            <a:off x="2114004" y="5934449"/>
            <a:ext cx="4885511" cy="28663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600" dirty="0"/>
              <a:t>Registration types: None / </a:t>
            </a:r>
            <a:r>
              <a:rPr lang="fr-FR" sz="1600" dirty="0" err="1"/>
              <a:t>Rigid</a:t>
            </a:r>
            <a:r>
              <a:rPr lang="fr-FR" sz="1600" dirty="0"/>
              <a:t> / Affine / </a:t>
            </a:r>
            <a:r>
              <a:rPr lang="fr-FR" sz="1600" dirty="0" err="1"/>
              <a:t>Deformable</a:t>
            </a:r>
            <a:endParaRPr lang="en-CA" sz="1600" dirty="0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57B20E51-6DC2-4257-943E-ACEC2CD7A9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32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A5055FBD-64A1-475E-89E0-B4F5D5205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</p:spTree>
    <p:extLst>
      <p:ext uri="{BB962C8B-B14F-4D97-AF65-F5344CB8AC3E}">
        <p14:creationId xmlns:p14="http://schemas.microsoft.com/office/powerpoint/2010/main" val="21226327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83DF4-25DD-4323-9188-9963504F2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SlicerElastix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3B488B-43EA-4AA5-89C9-61DFE4EDB7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33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45D713-5D67-4646-AE6E-1A80641BC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11D92-AC6C-4D8D-9D10-2E06A09F2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516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FFA58-A987-42E3-A090-446F0BDF0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Thanks for participating!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E81B25-EF1B-4FA2-A6F4-5D6BE0E6F0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ED151F-1FB0-481D-89F0-21D044096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0C945-E0C5-49F9-8B0A-0FE95240C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1655788"/>
            <a:ext cx="7557025" cy="4364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69797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F2100-D672-43A5-AAF8-FE48B32A4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D6E201-D301-4FA3-AE8E-9FC940741F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1F5BBA-9973-492C-B96B-0BDF4AC1C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2821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F00AA-36F8-41BD-B108-E8C5D0B74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method of comparison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6E50BB-D5A8-4D95-99F3-93EA7F3E43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36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00A58-3718-4CF4-BB1C-F9B8C2C6A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AB54C9-7696-4A10-9BAA-9EF80AF27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20C77E-0B41-4E95-A838-A6E326887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902" y="132715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941B93-D1CD-434E-8CEA-BAD2242B1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7432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F58652-5CD8-4BC8-A7DC-4C86D9260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54382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86E8A2-62C8-4BAD-9665-95E727118A39}"/>
              </a:ext>
            </a:extLst>
          </p:cNvPr>
          <p:cNvSpPr txBox="1"/>
          <p:nvPr/>
        </p:nvSpPr>
        <p:spPr>
          <a:xfrm>
            <a:off x="5874557" y="1718608"/>
            <a:ext cx="2644100" cy="2677656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Switch to the </a:t>
            </a:r>
            <a:r>
              <a:rPr lang="en-US" sz="2400" b="1" dirty="0">
                <a:solidFill>
                  <a:schemeClr val="bg1"/>
                </a:solidFill>
              </a:rPr>
              <a:t>Segment Editor </a:t>
            </a:r>
            <a:r>
              <a:rPr lang="en-US" sz="2400" dirty="0">
                <a:solidFill>
                  <a:schemeClr val="bg1"/>
                </a:solidFill>
              </a:rPr>
              <a:t>module, make sure </a:t>
            </a:r>
            <a:r>
              <a:rPr lang="en-US" sz="2400" b="1" dirty="0">
                <a:solidFill>
                  <a:schemeClr val="bg1"/>
                </a:solidFill>
              </a:rPr>
              <a:t>MRBrainTumor2 </a:t>
            </a:r>
            <a:r>
              <a:rPr lang="en-US" sz="2400" dirty="0">
                <a:solidFill>
                  <a:schemeClr val="bg1"/>
                </a:solidFill>
              </a:rPr>
              <a:t>is selected as master volume, and </a:t>
            </a:r>
            <a:r>
              <a:rPr lang="en-US" sz="2400" b="1" dirty="0">
                <a:solidFill>
                  <a:schemeClr val="bg1"/>
                </a:solidFill>
              </a:rPr>
              <a:t>add a new </a:t>
            </a:r>
            <a:r>
              <a:rPr lang="en-US" sz="2400" dirty="0">
                <a:solidFill>
                  <a:schemeClr val="bg1"/>
                </a:solidFill>
              </a:rPr>
              <a:t>segment.</a:t>
            </a:r>
          </a:p>
        </p:txBody>
      </p:sp>
    </p:spTree>
    <p:extLst>
      <p:ext uri="{BB962C8B-B14F-4D97-AF65-F5344CB8AC3E}">
        <p14:creationId xmlns:p14="http://schemas.microsoft.com/office/powerpoint/2010/main" val="19354259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9F4D9-D2C5-49B1-857F-2B6C20AE0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method of comparison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9AFAC7-69C2-48FD-A977-422BCC3ED6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37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91B7DB-C099-4413-9931-994EDD011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321C04-1985-4A61-AA99-81D7FBD71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8CFFF3-ACAC-4ED6-831B-4328C035F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1148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D93E32-80B2-4202-88DE-5508262C7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698" y="50292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5F9084-136B-413A-802F-32C402727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447" y="5334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2FA358-1E99-4566-939C-60AFBAD3973B}"/>
              </a:ext>
            </a:extLst>
          </p:cNvPr>
          <p:cNvSpPr txBox="1"/>
          <p:nvPr/>
        </p:nvSpPr>
        <p:spPr>
          <a:xfrm>
            <a:off x="654667" y="1356102"/>
            <a:ext cx="3871227" cy="2289247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Select the ‘</a:t>
            </a:r>
            <a:r>
              <a:rPr lang="en-US" sz="2400" b="1" dirty="0">
                <a:solidFill>
                  <a:schemeClr val="bg1"/>
                </a:solidFill>
              </a:rPr>
              <a:t>Threshold</a:t>
            </a:r>
            <a:r>
              <a:rPr lang="en-US" sz="2400" dirty="0">
                <a:solidFill>
                  <a:schemeClr val="bg1"/>
                </a:solidFill>
              </a:rPr>
              <a:t>’ effect, adjust the threshold range so that the highlighted region contains structures in all regions and has a mostly clear border, then click </a:t>
            </a:r>
            <a:r>
              <a:rPr lang="en-US" sz="2400" b="1" dirty="0">
                <a:solidFill>
                  <a:schemeClr val="bg1"/>
                </a:solidFill>
              </a:rPr>
              <a:t>Apply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619741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5E9BE95-BEBB-49B7-96F8-F71A9D4A5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9F4D9-D2C5-49B1-857F-2B6C20AE0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method of comparison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9AFAC7-69C2-48FD-A977-422BCC3ED6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38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91B7DB-C099-4413-9931-994EDD011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8CFFF3-ACAC-4ED6-831B-4328C035F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16333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D93E32-80B2-4202-88DE-5508262C7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905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5F9084-136B-413A-802F-32C402727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267" y="25908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2FA358-1E99-4566-939C-60AFBAD3973B}"/>
              </a:ext>
            </a:extLst>
          </p:cNvPr>
          <p:cNvSpPr txBox="1"/>
          <p:nvPr/>
        </p:nvSpPr>
        <p:spPr>
          <a:xfrm>
            <a:off x="533400" y="2997185"/>
            <a:ext cx="5667864" cy="193899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Link slice views, then change segmentation visualization to </a:t>
            </a:r>
            <a:r>
              <a:rPr lang="en-US" sz="2400" b="1" dirty="0">
                <a:solidFill>
                  <a:schemeClr val="bg1"/>
                </a:solidFill>
              </a:rPr>
              <a:t>outline only </a:t>
            </a:r>
            <a:r>
              <a:rPr lang="en-US" sz="2400" dirty="0">
                <a:solidFill>
                  <a:schemeClr val="bg1"/>
                </a:solidFill>
              </a:rPr>
              <a:t>(or you can keep the default if you prefer that).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Show </a:t>
            </a:r>
            <a:r>
              <a:rPr lang="en-US" sz="2400" b="1" dirty="0">
                <a:solidFill>
                  <a:schemeClr val="bg1"/>
                </a:solidFill>
              </a:rPr>
              <a:t>MRBrainTumor1 </a:t>
            </a:r>
            <a:r>
              <a:rPr lang="en-US" sz="2400" dirty="0">
                <a:solidFill>
                  <a:schemeClr val="bg1"/>
                </a:solidFill>
              </a:rPr>
              <a:t>in the background layer.</a:t>
            </a:r>
          </a:p>
        </p:txBody>
      </p:sp>
    </p:spTree>
    <p:extLst>
      <p:ext uri="{BB962C8B-B14F-4D97-AF65-F5344CB8AC3E}">
        <p14:creationId xmlns:p14="http://schemas.microsoft.com/office/powerpoint/2010/main" val="1876181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12D66B-C7DF-46BD-887C-CAA2EBEF6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Load sample brain tumor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AD1DA-B46E-4CBF-A50B-9E6E2FB69E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482F9-4125-4FA2-A9B0-8884A4BE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16FC57-51B8-4216-8CE1-034A9D44D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9798"/>
            <a:ext cx="7557025" cy="52056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F11EC5-A64A-46C5-8636-BBB8C7AA8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88429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356A1C-7CF2-4153-8C98-BCDDBAB2113D}"/>
              </a:ext>
            </a:extLst>
          </p:cNvPr>
          <p:cNvSpPr txBox="1"/>
          <p:nvPr/>
        </p:nvSpPr>
        <p:spPr>
          <a:xfrm>
            <a:off x="3864485" y="2394919"/>
            <a:ext cx="3069715" cy="1197703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on the ‘</a:t>
            </a:r>
            <a:r>
              <a:rPr lang="en-US" sz="2400" b="1" dirty="0">
                <a:solidFill>
                  <a:schemeClr val="bg1"/>
                </a:solidFill>
              </a:rPr>
              <a:t>Download Sample Data</a:t>
            </a:r>
            <a:r>
              <a:rPr lang="en-US" sz="2400" dirty="0">
                <a:solidFill>
                  <a:schemeClr val="bg1"/>
                </a:solidFill>
              </a:rPr>
              <a:t>’ button in the Welcome module.</a:t>
            </a:r>
          </a:p>
        </p:txBody>
      </p:sp>
    </p:spTree>
    <p:extLst>
      <p:ext uri="{BB962C8B-B14F-4D97-AF65-F5344CB8AC3E}">
        <p14:creationId xmlns:p14="http://schemas.microsoft.com/office/powerpoint/2010/main" val="2452166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0498914-EC65-4681-B39C-3858F3852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sample brain tumor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A0A44-893D-4510-9850-EFCADA0044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2DA96-3067-457D-89E2-5D2A24CB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5D8004-6B49-4A62-AD6C-75EB5834C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90600"/>
            <a:ext cx="7557025" cy="5205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CCEFC4-51B2-4757-9CD6-C461FBF49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9624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A27FB4-275B-402A-8B02-5290BA5FD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926237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721FC0-71E4-4084-8F4B-FA8E3C11CFC4}"/>
              </a:ext>
            </a:extLst>
          </p:cNvPr>
          <p:cNvSpPr txBox="1"/>
          <p:nvPr/>
        </p:nvSpPr>
        <p:spPr>
          <a:xfrm>
            <a:off x="4536552" y="2867458"/>
            <a:ext cx="3464448" cy="193314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‘</a:t>
            </a:r>
            <a:r>
              <a:rPr lang="en-US" sz="2400" b="1" dirty="0">
                <a:solidFill>
                  <a:schemeClr val="bg1"/>
                </a:solidFill>
              </a:rPr>
              <a:t>MRBrainTumor1</a:t>
            </a:r>
            <a:r>
              <a:rPr lang="en-US" sz="2400" dirty="0">
                <a:solidFill>
                  <a:schemeClr val="bg1"/>
                </a:solidFill>
              </a:rPr>
              <a:t>’ to download the first dataset. Once it appeared, click ‘</a:t>
            </a:r>
            <a:r>
              <a:rPr lang="en-US" sz="2400" b="1" dirty="0">
                <a:solidFill>
                  <a:schemeClr val="bg1"/>
                </a:solidFill>
              </a:rPr>
              <a:t>MRBrainTumor2</a:t>
            </a:r>
            <a:r>
              <a:rPr lang="en-US" sz="2400" dirty="0">
                <a:solidFill>
                  <a:schemeClr val="bg1"/>
                </a:solidFill>
              </a:rPr>
              <a:t>’ to download the second one.</a:t>
            </a:r>
          </a:p>
        </p:txBody>
      </p:sp>
    </p:spTree>
    <p:extLst>
      <p:ext uri="{BB962C8B-B14F-4D97-AF65-F5344CB8AC3E}">
        <p14:creationId xmlns:p14="http://schemas.microsoft.com/office/powerpoint/2010/main" val="2946181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67E51-83CA-43AE-9CD8-B74104CD8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 difference between images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556CE9-03F7-4E01-B28D-050824982C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6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B298EA-7289-4944-809B-3773DD81F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3317EC-4E9C-4CD4-B656-8B432E37E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9798"/>
            <a:ext cx="7557025" cy="5205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6B7F7F-FE7A-40AB-BEF3-111D7A683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348" y="1716009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2B64B9-A0BA-4197-8ECE-0FCC4920B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061846" y="127382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833A3F-FA48-45C9-B6A5-2938D153C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675" y="1716791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1D662A-EE6D-4670-AB83-A6F4DD728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286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A0C5E6-6C08-4156-88CC-8A9E04FCC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329" y="254662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CA01803-46D9-4EAD-A5FC-75157D4B0473}"/>
              </a:ext>
            </a:extLst>
          </p:cNvPr>
          <p:cNvSpPr txBox="1"/>
          <p:nvPr/>
        </p:nvSpPr>
        <p:spPr>
          <a:xfrm>
            <a:off x="1790172" y="3514108"/>
            <a:ext cx="4915428" cy="265809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Open the slice view controller by placing the mouse cursor over the pin icon. Click the ‘</a:t>
            </a:r>
            <a:r>
              <a:rPr lang="en-US" sz="2400" b="1" dirty="0">
                <a:solidFill>
                  <a:schemeClr val="bg1"/>
                </a:solidFill>
              </a:rPr>
              <a:t>&gt;&gt;</a:t>
            </a:r>
            <a:r>
              <a:rPr lang="en-US" sz="2400" dirty="0">
                <a:solidFill>
                  <a:schemeClr val="bg1"/>
                </a:solidFill>
              </a:rPr>
              <a:t>’ button to expand the path selector. Link the views with the </a:t>
            </a:r>
            <a:r>
              <a:rPr lang="en-US" sz="2400" b="1" dirty="0">
                <a:solidFill>
                  <a:schemeClr val="bg1"/>
                </a:solidFill>
              </a:rPr>
              <a:t>link button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the foreground image selector and choose ‘</a:t>
            </a:r>
            <a:r>
              <a:rPr lang="en-US" sz="2400" b="1" dirty="0">
                <a:solidFill>
                  <a:schemeClr val="bg1"/>
                </a:solidFill>
              </a:rPr>
              <a:t>MRBrainTumor1</a:t>
            </a:r>
            <a:r>
              <a:rPr lang="en-US" sz="2400" dirty="0">
                <a:solidFill>
                  <a:schemeClr val="bg1"/>
                </a:solidFill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3874685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B8F81-0C87-4384-ABC4-2D40FAD67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 difference between images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364D97-732A-42F4-BEEC-EE63B181B0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7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E09DF6-B781-43DE-BD99-96321A488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98789C-6765-442A-B700-D730D5D13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9798"/>
            <a:ext cx="7557025" cy="5205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34F190-29A9-4016-9A31-BDEFC20B1073}"/>
              </a:ext>
            </a:extLst>
          </p:cNvPr>
          <p:cNvSpPr txBox="1"/>
          <p:nvPr/>
        </p:nvSpPr>
        <p:spPr>
          <a:xfrm>
            <a:off x="304800" y="3111821"/>
            <a:ext cx="4045339" cy="267937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Adjust contrast and brightness (“window width and level”) by holding down the left mouse button on the slice viewer and moving it up/down for window level, and left/right for window width.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907AD9-0153-4A13-BD00-4D20657A3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4384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9325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4F1FE-002E-47B3-BB10-01A4E927A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 difference between images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51973A-37BC-423F-9977-AD257CE23D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8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DC25FD-E10C-48DC-B6D0-9C29B0507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41FB61-5A0C-42D2-8B5E-31742CE32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9798"/>
            <a:ext cx="7557025" cy="5205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953F1A-E010-4398-A332-D88B496D62FF}"/>
              </a:ext>
            </a:extLst>
          </p:cNvPr>
          <p:cNvSpPr txBox="1"/>
          <p:nvPr/>
        </p:nvSpPr>
        <p:spPr>
          <a:xfrm>
            <a:off x="3482701" y="3400586"/>
            <a:ext cx="3357304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Adjust the opacity slider to see both volumes at the same time.</a:t>
            </a:r>
          </a:p>
        </p:txBody>
      </p:sp>
    </p:spTree>
    <p:extLst>
      <p:ext uri="{BB962C8B-B14F-4D97-AF65-F5344CB8AC3E}">
        <p14:creationId xmlns:p14="http://schemas.microsoft.com/office/powerpoint/2010/main" val="3235532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3F0B1-F8E6-4BB3-B461-7A5847964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 difference between images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A905F7-7B0C-4F48-BE92-F857F3C373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9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AEAE2C-0133-47DA-BBD4-923521D2E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589EC5-A447-4497-8102-72277065B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9798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3DA312-52E2-4D94-BE4F-AD55A0449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741" y="1338774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682CA7-8AC5-4514-83C4-4A7625F2F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048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84C8A7-91A2-47FA-967A-11A4C49A4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6576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BF04A2-3E2F-4A09-852A-96BB53E7B23F}"/>
              </a:ext>
            </a:extLst>
          </p:cNvPr>
          <p:cNvSpPr txBox="1"/>
          <p:nvPr/>
        </p:nvSpPr>
        <p:spPr>
          <a:xfrm>
            <a:off x="4338896" y="2804823"/>
            <a:ext cx="3357304" cy="1569660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Switch to the </a:t>
            </a:r>
            <a:r>
              <a:rPr lang="en-US" sz="2400" b="1" dirty="0">
                <a:solidFill>
                  <a:schemeClr val="bg1"/>
                </a:solidFill>
              </a:rPr>
              <a:t>Volumes </a:t>
            </a:r>
            <a:r>
              <a:rPr lang="en-US" sz="2400" dirty="0">
                <a:solidFill>
                  <a:schemeClr val="bg1"/>
                </a:solidFill>
              </a:rPr>
              <a:t>module, then change the </a:t>
            </a:r>
            <a:r>
              <a:rPr lang="en-US" sz="2400" b="1" dirty="0">
                <a:solidFill>
                  <a:schemeClr val="bg1"/>
                </a:solidFill>
              </a:rPr>
              <a:t>lookup table</a:t>
            </a:r>
            <a:r>
              <a:rPr lang="en-US" sz="2400" dirty="0">
                <a:solidFill>
                  <a:schemeClr val="bg1"/>
                </a:solidFill>
              </a:rPr>
              <a:t> for the first volume to ‘</a:t>
            </a:r>
            <a:r>
              <a:rPr lang="en-US" sz="2400" b="1" dirty="0">
                <a:solidFill>
                  <a:schemeClr val="bg1"/>
                </a:solidFill>
              </a:rPr>
              <a:t>Red</a:t>
            </a:r>
            <a:r>
              <a:rPr lang="en-US" sz="2400" dirty="0">
                <a:solidFill>
                  <a:schemeClr val="bg1"/>
                </a:solidFill>
              </a:rPr>
              <a:t>’.</a:t>
            </a:r>
          </a:p>
        </p:txBody>
      </p:sp>
    </p:spTree>
    <p:extLst>
      <p:ext uri="{BB962C8B-B14F-4D97-AF65-F5344CB8AC3E}">
        <p14:creationId xmlns:p14="http://schemas.microsoft.com/office/powerpoint/2010/main" val="1433747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30089</TotalTime>
  <Words>1388</Words>
  <Application>Microsoft Office PowerPoint</Application>
  <PresentationFormat>On-screen Show (4:3)</PresentationFormat>
  <Paragraphs>157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Arial</vt:lpstr>
      <vt:lpstr>Calibri</vt:lpstr>
      <vt:lpstr>Office Theme</vt:lpstr>
      <vt:lpstr>PowerPoint Presentation</vt:lpstr>
      <vt:lpstr>Prerequisites</vt:lpstr>
      <vt:lpstr>Part 1: Image-based registration with BRAINS</vt:lpstr>
      <vt:lpstr>Load sample brain tumor images</vt:lpstr>
      <vt:lpstr>Load sample brain tumor images</vt:lpstr>
      <vt:lpstr>See difference between images</vt:lpstr>
      <vt:lpstr>See difference between images</vt:lpstr>
      <vt:lpstr>See difference between images</vt:lpstr>
      <vt:lpstr>See difference between images</vt:lpstr>
      <vt:lpstr>See difference between images</vt:lpstr>
      <vt:lpstr>Register image using BRAINS</vt:lpstr>
      <vt:lpstr>Register image using BRAINS</vt:lpstr>
      <vt:lpstr>Register image using BRAINS</vt:lpstr>
      <vt:lpstr>Deformable registration using BRAINS</vt:lpstr>
      <vt:lpstr>Deformable registration using BRAINS</vt:lpstr>
      <vt:lpstr>Deformable registration using BRAINS</vt:lpstr>
      <vt:lpstr>Part 2: Fiducial-based registration</vt:lpstr>
      <vt:lpstr>Restart workflow</vt:lpstr>
      <vt:lpstr>Switch to 3D only layout</vt:lpstr>
      <vt:lpstr>Switch to Volume Rendering</vt:lpstr>
      <vt:lpstr>Show brain MRI in 3D</vt:lpstr>
      <vt:lpstr>Show brain MRI in 3D</vt:lpstr>
      <vt:lpstr>Show brain MRI in 3D</vt:lpstr>
      <vt:lpstr>Place first set of fiducials</vt:lpstr>
      <vt:lpstr>Place first set of fiducials</vt:lpstr>
      <vt:lpstr>Create second set of fiducials</vt:lpstr>
      <vt:lpstr>Place second set of fiducials</vt:lpstr>
      <vt:lpstr>Switch to Fiducial Registration</vt:lpstr>
      <vt:lpstr>Perform fiducial registration</vt:lpstr>
      <vt:lpstr>Apply transform on image</vt:lpstr>
      <vt:lpstr>The two images are now aligned</vt:lpstr>
      <vt:lpstr>Segment Registration</vt:lpstr>
      <vt:lpstr>SlicerElastix</vt:lpstr>
      <vt:lpstr>Thanks for participating!</vt:lpstr>
      <vt:lpstr>Appendix</vt:lpstr>
      <vt:lpstr>Alternative method of comparison</vt:lpstr>
      <vt:lpstr>Alternative method of comparison</vt:lpstr>
      <vt:lpstr>Alternative method of comparison</vt:lpstr>
    </vt:vector>
  </TitlesOfParts>
  <Company>Queen's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Andras Lasso</dc:creator>
  <cp:lastModifiedBy>Andras Lasso</cp:lastModifiedBy>
  <cp:revision>695</cp:revision>
  <cp:lastPrinted>2013-02-02T23:26:38Z</cp:lastPrinted>
  <dcterms:created xsi:type="dcterms:W3CDTF">2010-01-28T18:12:58Z</dcterms:created>
  <dcterms:modified xsi:type="dcterms:W3CDTF">2021-05-03T19:25:20Z</dcterms:modified>
</cp:coreProperties>
</file>